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1" r:id="rId2"/>
    <p:sldId id="280" r:id="rId3"/>
    <p:sldId id="301" r:id="rId4"/>
    <p:sldId id="283" r:id="rId5"/>
    <p:sldId id="296" r:id="rId6"/>
    <p:sldId id="466" r:id="rId7"/>
    <p:sldId id="440" r:id="rId8"/>
    <p:sldId id="282" r:id="rId9"/>
    <p:sldId id="459" r:id="rId10"/>
    <p:sldId id="467" r:id="rId11"/>
    <p:sldId id="441" r:id="rId12"/>
    <p:sldId id="297" r:id="rId13"/>
    <p:sldId id="454" r:id="rId14"/>
    <p:sldId id="443" r:id="rId15"/>
    <p:sldId id="444" r:id="rId16"/>
    <p:sldId id="446" r:id="rId17"/>
    <p:sldId id="445" r:id="rId18"/>
    <p:sldId id="448" r:id="rId19"/>
    <p:sldId id="468" r:id="rId20"/>
    <p:sldId id="447" r:id="rId21"/>
    <p:sldId id="450" r:id="rId22"/>
    <p:sldId id="451" r:id="rId23"/>
    <p:sldId id="452" r:id="rId24"/>
    <p:sldId id="453" r:id="rId25"/>
    <p:sldId id="465" r:id="rId26"/>
    <p:sldId id="455" r:id="rId27"/>
    <p:sldId id="456" r:id="rId28"/>
    <p:sldId id="461" r:id="rId29"/>
    <p:sldId id="462" r:id="rId30"/>
    <p:sldId id="463" r:id="rId31"/>
    <p:sldId id="469" r:id="rId32"/>
    <p:sldId id="464" r:id="rId33"/>
  </p:sldIdLst>
  <p:sldSz cx="9144000" cy="6858000" type="screen4x3"/>
  <p:notesSz cx="6797675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90120"/>
    <a:srgbClr val="0000FF"/>
    <a:srgbClr val="FF6600"/>
    <a:srgbClr val="EAEAEA"/>
    <a:srgbClr val="000099"/>
    <a:srgbClr val="FFFF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693" autoAdjust="0"/>
  </p:normalViewPr>
  <p:slideViewPr>
    <p:cSldViewPr snapToGrid="0">
      <p:cViewPr varScale="1">
        <p:scale>
          <a:sx n="114" d="100"/>
          <a:sy n="114" d="100"/>
        </p:scale>
        <p:origin x="110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5467F80-89AB-4B50-AC2C-2DD4544E7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8" tIns="47779" rIns="95558" bIns="47779" numCol="1" anchor="t" anchorCtr="0" compatLnSpc="1">
            <a:prstTxWarp prst="textNoShape">
              <a:avLst/>
            </a:prstTxWarp>
          </a:bodyPr>
          <a:lstStyle>
            <a:lvl1pPr algn="l" defTabSz="955675" eaLnBrk="1" hangingPunct="1">
              <a:spcBef>
                <a:spcPct val="0"/>
              </a:spcBef>
              <a:defRPr sz="1300">
                <a:solidFill>
                  <a:srgbClr val="6699FF"/>
                </a:solidFill>
              </a:defRPr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BF0FAA5-A5D8-476A-9D5E-99EF29B420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8" tIns="47779" rIns="95558" bIns="47779" numCol="1" anchor="t" anchorCtr="0" compatLnSpc="1">
            <a:prstTxWarp prst="textNoShape">
              <a:avLst/>
            </a:prstTxWarp>
          </a:bodyPr>
          <a:lstStyle>
            <a:lvl1pPr algn="r" defTabSz="955675" eaLnBrk="1" hangingPunct="1">
              <a:spcBef>
                <a:spcPct val="0"/>
              </a:spcBef>
              <a:defRPr sz="1300">
                <a:solidFill>
                  <a:srgbClr val="6699FF"/>
                </a:solidFill>
              </a:defRPr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DA7AA1AD-C10C-4287-823A-3DB2B16ED3E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8" tIns="47779" rIns="95558" bIns="47779" numCol="1" anchor="b" anchorCtr="0" compatLnSpc="1">
            <a:prstTxWarp prst="textNoShape">
              <a:avLst/>
            </a:prstTxWarp>
          </a:bodyPr>
          <a:lstStyle>
            <a:lvl1pPr algn="l" defTabSz="955675" eaLnBrk="1" hangingPunct="1">
              <a:spcBef>
                <a:spcPct val="0"/>
              </a:spcBef>
              <a:defRPr sz="1300">
                <a:solidFill>
                  <a:srgbClr val="6699FF"/>
                </a:solidFill>
              </a:defRPr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311D8779-303C-40BF-ADFD-38C6F544475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431338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8" tIns="47779" rIns="95558" bIns="47779" numCol="1" anchor="b" anchorCtr="0" compatLnSpc="1">
            <a:prstTxWarp prst="textNoShape">
              <a:avLst/>
            </a:prstTxWarp>
          </a:bodyPr>
          <a:lstStyle>
            <a:lvl1pPr algn="r" defTabSz="955675" eaLnBrk="1" hangingPunct="1">
              <a:spcBef>
                <a:spcPct val="0"/>
              </a:spcBef>
              <a:defRPr sz="1300">
                <a:solidFill>
                  <a:srgbClr val="6699FF"/>
                </a:solidFill>
              </a:defRPr>
            </a:lvl1pPr>
          </a:lstStyle>
          <a:p>
            <a:pPr>
              <a:defRPr/>
            </a:pPr>
            <a:fld id="{9C394564-F5A9-4BF9-BE3A-FB88D2A41806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AFA9402-9102-40BF-AF0D-6F1F609554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8" tIns="47779" rIns="95558" bIns="47779" numCol="1" anchor="t" anchorCtr="0" compatLnSpc="1">
            <a:prstTxWarp prst="textNoShape">
              <a:avLst/>
            </a:prstTxWarp>
          </a:bodyPr>
          <a:lstStyle>
            <a:lvl1pPr algn="l" defTabSz="955675" eaLnBrk="1" hangingPunct="1">
              <a:spcBef>
                <a:spcPct val="0"/>
              </a:spcBef>
              <a:defRPr sz="1300">
                <a:solidFill>
                  <a:srgbClr val="6699FF"/>
                </a:solidFill>
              </a:defRPr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D89162DC-6B3E-4FC8-AB61-CB7B1BA39CF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8" tIns="47779" rIns="95558" bIns="47779" numCol="1" anchor="t" anchorCtr="0" compatLnSpc="1">
            <a:prstTxWarp prst="textNoShape">
              <a:avLst/>
            </a:prstTxWarp>
          </a:bodyPr>
          <a:lstStyle>
            <a:lvl1pPr algn="r" defTabSz="955675" eaLnBrk="1" hangingPunct="1">
              <a:spcBef>
                <a:spcPct val="0"/>
              </a:spcBef>
              <a:defRPr sz="1300">
                <a:solidFill>
                  <a:srgbClr val="6699FF"/>
                </a:solidFill>
              </a:defRPr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831C0B8-9E9C-423F-B215-11CAB97418D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94EC6A97-8A32-462C-937C-F42C8A715F9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8" tIns="47779" rIns="95558" bIns="47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849AB0F1-1E24-4569-B92E-1518CA49E81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8" tIns="47779" rIns="95558" bIns="47779" numCol="1" anchor="b" anchorCtr="0" compatLnSpc="1">
            <a:prstTxWarp prst="textNoShape">
              <a:avLst/>
            </a:prstTxWarp>
          </a:bodyPr>
          <a:lstStyle>
            <a:lvl1pPr algn="l" defTabSz="955675" eaLnBrk="1" hangingPunct="1">
              <a:spcBef>
                <a:spcPct val="0"/>
              </a:spcBef>
              <a:defRPr sz="1300">
                <a:solidFill>
                  <a:srgbClr val="6699FF"/>
                </a:solidFill>
              </a:defRPr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BF3B38E1-9837-45F2-9566-D3C867218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31338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8" tIns="47779" rIns="95558" bIns="47779" numCol="1" anchor="b" anchorCtr="0" compatLnSpc="1">
            <a:prstTxWarp prst="textNoShape">
              <a:avLst/>
            </a:prstTxWarp>
          </a:bodyPr>
          <a:lstStyle>
            <a:lvl1pPr algn="r" defTabSz="955675" eaLnBrk="1" hangingPunct="1">
              <a:spcBef>
                <a:spcPct val="0"/>
              </a:spcBef>
              <a:defRPr sz="1300">
                <a:solidFill>
                  <a:srgbClr val="6699FF"/>
                </a:solidFill>
              </a:defRPr>
            </a:lvl1pPr>
          </a:lstStyle>
          <a:p>
            <a:pPr>
              <a:defRPr/>
            </a:pPr>
            <a:fld id="{629F7C8F-0FC6-4B48-B8D5-7E6FB1238197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9F7C8F-0FC6-4B48-B8D5-7E6FB1238197}" type="slidenum">
              <a:rPr lang="en-AU" altLang="en-US" smtClean="0"/>
              <a:pPr>
                <a:defRPr/>
              </a:pPr>
              <a:t>18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81957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9F7C8F-0FC6-4B48-B8D5-7E6FB1238197}" type="slidenum">
              <a:rPr lang="en-AU" altLang="en-US" smtClean="0"/>
              <a:pPr>
                <a:defRPr/>
              </a:pPr>
              <a:t>20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48815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9F7C8F-0FC6-4B48-B8D5-7E6FB1238197}" type="slidenum">
              <a:rPr lang="en-AU" altLang="en-US" smtClean="0"/>
              <a:pPr>
                <a:defRPr/>
              </a:pPr>
              <a:t>25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73977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55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92759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20383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59626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567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8720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910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8481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676400"/>
            <a:ext cx="38481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623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2942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545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2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31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NZ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526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 descr="DCP_1055">
            <a:extLst>
              <a:ext uri="{FF2B5EF4-FFF2-40B4-BE49-F238E27FC236}">
                <a16:creationId xmlns:a16="http://schemas.microsoft.com/office/drawing/2014/main" id="{16D14882-8685-44DC-95EE-6202D11B21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lum bright="42000" contrast="-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8" t="10948" r="19542" b="26723"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5">
            <a:extLst>
              <a:ext uri="{FF2B5EF4-FFF2-40B4-BE49-F238E27FC236}">
                <a16:creationId xmlns:a16="http://schemas.microsoft.com/office/drawing/2014/main" id="{37746206-59C6-4C7A-AA06-BD3F131D1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15340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040" name="Rectangle 16">
            <a:extLst>
              <a:ext uri="{FF2B5EF4-FFF2-40B4-BE49-F238E27FC236}">
                <a16:creationId xmlns:a16="http://schemas.microsoft.com/office/drawing/2014/main" id="{87A47245-DE4C-4A19-BCD3-D617B50433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7848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 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AE187662-AC4B-4BBB-9C75-5E60745160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7"/>
          <a:stretch>
            <a:fillRect/>
          </a:stretch>
        </p:blipFill>
        <p:spPr bwMode="auto">
          <a:xfrm>
            <a:off x="8001000" y="1588"/>
            <a:ext cx="1144588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 b="1" kern="12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000099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000099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000099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000099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 b="1">
          <a:solidFill>
            <a:srgbClr val="000099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 b="1">
          <a:solidFill>
            <a:srgbClr val="000099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 b="1">
          <a:solidFill>
            <a:srgbClr val="000099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 b="1">
          <a:solidFill>
            <a:srgbClr val="000099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5"/>
        </a:buBlip>
        <a:defRPr sz="3200" kern="12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15"/>
        </a:buBlip>
        <a:defRPr sz="2800" kern="12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Char char="•"/>
        <a:defRPr sz="2400" kern="12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7294214C-4994-4924-865B-FB554EC71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981075"/>
            <a:ext cx="7561262" cy="25765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dirty="0"/>
              <a:t>SS3 Models for the Yellowfin Case Study </a:t>
            </a:r>
            <a:endParaRPr lang="en-NZ" altLang="en-US" sz="32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D5ECF4F-2F65-41FF-8C08-648BED6DE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023" y="3072714"/>
            <a:ext cx="5450890" cy="712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NZ" altLang="en-US" sz="1600" b="1" dirty="0" err="1"/>
              <a:t>Agurtzane</a:t>
            </a:r>
            <a:r>
              <a:rPr lang="en-NZ" altLang="en-US" sz="1600" b="1" dirty="0"/>
              <a:t> </a:t>
            </a:r>
            <a:r>
              <a:rPr lang="en-NZ" altLang="en-US" sz="1600" b="1" dirty="0" err="1"/>
              <a:t>Urtizberea</a:t>
            </a:r>
            <a:r>
              <a:rPr lang="en-NZ" altLang="en-US" sz="1600" b="1" dirty="0"/>
              <a:t> </a:t>
            </a:r>
            <a:r>
              <a:rPr lang="en-NZ" altLang="en-US" sz="1600" b="1" dirty="0" err="1"/>
              <a:t>Ijurco</a:t>
            </a:r>
            <a:r>
              <a:rPr lang="en-NZ" altLang="en-US" sz="1600" b="1" dirty="0"/>
              <a:t>, Dan Fu, Massimiliano Cardinale, Richard Methot, Kathryn Doering</a:t>
            </a:r>
            <a:endParaRPr kumimoji="0" lang="en-NZ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629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31">
            <a:extLst>
              <a:ext uri="{FF2B5EF4-FFF2-40B4-BE49-F238E27FC236}">
                <a16:creationId xmlns:a16="http://schemas.microsoft.com/office/drawing/2014/main" id="{41E493FD-79E9-4593-A3E1-30269EA5B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41" y="388368"/>
            <a:ext cx="7729355" cy="657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2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en-US" sz="2400" dirty="0">
                <a:effectLst/>
                <a:latin typeface="+mj-lt"/>
              </a:rPr>
              <a:t>Is it necessary to structure the fishery by season?</a:t>
            </a:r>
          </a:p>
          <a:p>
            <a:pPr lvl="1" eaLnBrk="1" hangingPunct="1">
              <a:defRPr/>
            </a:pPr>
            <a:endParaRPr lang="en-US" altLang="en-US" sz="2000" dirty="0">
              <a:effectLst/>
              <a:latin typeface="+mj-lt"/>
            </a:endParaRPr>
          </a:p>
        </p:txBody>
      </p:sp>
      <p:pic>
        <p:nvPicPr>
          <p:cNvPr id="20" name="Picture 19" descr="A picture containing sky, colorful, different&#10;&#10;Description automatically generated">
            <a:extLst>
              <a:ext uri="{FF2B5EF4-FFF2-40B4-BE49-F238E27FC236}">
                <a16:creationId xmlns:a16="http://schemas.microsoft.com/office/drawing/2014/main" id="{62C711B2-DBC1-45CE-B3C5-9BAAA6105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7" y="1046067"/>
            <a:ext cx="8288323" cy="5525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CF6FE-070B-4F54-B928-16F2C00BE284}"/>
              </a:ext>
            </a:extLst>
          </p:cNvPr>
          <p:cNvSpPr txBox="1"/>
          <p:nvPr/>
        </p:nvSpPr>
        <p:spPr>
          <a:xfrm>
            <a:off x="1812023" y="1046067"/>
            <a:ext cx="1291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Area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5ABFB-FEF8-4ABC-A4D0-7D169CD3197D}"/>
              </a:ext>
            </a:extLst>
          </p:cNvPr>
          <p:cNvSpPr txBox="1"/>
          <p:nvPr/>
        </p:nvSpPr>
        <p:spPr>
          <a:xfrm>
            <a:off x="5514365" y="1024936"/>
            <a:ext cx="1291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Area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83B03-B5C7-432D-9472-E3390F58E4E2}"/>
              </a:ext>
            </a:extLst>
          </p:cNvPr>
          <p:cNvSpPr txBox="1"/>
          <p:nvPr/>
        </p:nvSpPr>
        <p:spPr>
          <a:xfrm>
            <a:off x="5514365" y="3683006"/>
            <a:ext cx="1291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Area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0E285-1F27-4A77-A10B-FD98D1E9BC7A}"/>
              </a:ext>
            </a:extLst>
          </p:cNvPr>
          <p:cNvSpPr txBox="1"/>
          <p:nvPr/>
        </p:nvSpPr>
        <p:spPr>
          <a:xfrm>
            <a:off x="1812023" y="3578155"/>
            <a:ext cx="1291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Area 3</a:t>
            </a:r>
          </a:p>
        </p:txBody>
      </p:sp>
    </p:spTree>
    <p:extLst>
      <p:ext uri="{BB962C8B-B14F-4D97-AF65-F5344CB8AC3E}">
        <p14:creationId xmlns:p14="http://schemas.microsoft.com/office/powerpoint/2010/main" val="104057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>
            <a:extLst>
              <a:ext uri="{FF2B5EF4-FFF2-40B4-BE49-F238E27FC236}">
                <a16:creationId xmlns:a16="http://schemas.microsoft.com/office/drawing/2014/main" id="{57860110-6538-48DC-857B-77BE574E0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Models</a:t>
            </a:r>
            <a:endParaRPr lang="en-GB" alt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A5CB49-9E3D-4A0B-8506-CBDA2F971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728996"/>
              </p:ext>
            </p:extLst>
          </p:nvPr>
        </p:nvGraphicFramePr>
        <p:xfrm>
          <a:off x="396536" y="3429000"/>
          <a:ext cx="7867736" cy="3285301"/>
        </p:xfrm>
        <a:graphic>
          <a:graphicData uri="http://schemas.openxmlformats.org/drawingml/2006/table">
            <a:tbl>
              <a:tblPr firstRow="1" firstCol="1" bandRow="1"/>
              <a:tblGrid>
                <a:gridCol w="2185094">
                  <a:extLst>
                    <a:ext uri="{9D8B030D-6E8A-4147-A177-3AD203B41FA5}">
                      <a16:colId xmlns:a16="http://schemas.microsoft.com/office/drawing/2014/main" val="1799895479"/>
                    </a:ext>
                  </a:extLst>
                </a:gridCol>
                <a:gridCol w="5682642">
                  <a:extLst>
                    <a:ext uri="{9D8B030D-6E8A-4147-A177-3AD203B41FA5}">
                      <a16:colId xmlns:a16="http://schemas.microsoft.com/office/drawing/2014/main" val="4033226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Model</a:t>
                      </a:r>
                      <a:endParaRPr lang="en-SC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en-SC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193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</a:t>
                      </a:r>
                      <a:endParaRPr lang="en-SC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 single area model, 7 fleets, one aggregated CPUE index</a:t>
                      </a:r>
                      <a:endParaRPr lang="en-SC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328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IO-Rec1960</a:t>
                      </a:r>
                      <a:endParaRPr lang="en-SC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IO, but estimated recruitment deviations 41–256</a:t>
                      </a:r>
                      <a:endParaRPr lang="en-SC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241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IO-NoTag</a:t>
                      </a:r>
                      <a:endParaRPr lang="en-SC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IO, but excluded the tagging data</a:t>
                      </a:r>
                      <a:endParaRPr lang="en-SC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072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IO-</a:t>
                      </a:r>
                      <a:r>
                        <a:rPr lang="en-NZ" sz="1400" b="1" i="1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AreaAsFleet</a:t>
                      </a:r>
                      <a:endParaRPr lang="en-SC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 single area model but used the fleet-as-area approach, e.g.,16 fleets as in Table 1 and 4 CPUE indices </a:t>
                      </a:r>
                      <a:endParaRPr lang="en-SC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531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</a:t>
                      </a:r>
                      <a:endParaRPr lang="en-SC" sz="14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4-area spatial reference model</a:t>
                      </a:r>
                      <a:endParaRPr lang="en-SC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127276"/>
                  </a:ext>
                </a:extLst>
              </a:tr>
              <a:tr h="2226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IO4-basic</a:t>
                      </a:r>
                      <a:endParaRPr lang="en-SC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IO4, but estimated temporal deviates on regional recruitment distributions 109 – 256  </a:t>
                      </a:r>
                      <a:endParaRPr lang="en-SC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715358"/>
                  </a:ext>
                </a:extLst>
              </a:tr>
              <a:tr h="222663"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IO4-revisesd</a:t>
                      </a:r>
                      <a:endParaRPr lang="en-SC" sz="1400" b="1" i="1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NZ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O4, but included only tag release groups if there are &gt; 2 tag returns after the mixing period (4 quarters)</a:t>
                      </a:r>
                      <a:endParaRPr lang="en-SC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319651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IO4-NoTag</a:t>
                      </a:r>
                      <a:endParaRPr lang="en-SC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IO4, but excluded the tagging data</a:t>
                      </a:r>
                      <a:endParaRPr lang="en-SC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437731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IO4-ess20</a:t>
                      </a:r>
                      <a:endParaRPr lang="en-SC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IO4, but LF sample size set to 20 </a:t>
                      </a:r>
                      <a:endParaRPr lang="en-SC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629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IO4-od20</a:t>
                      </a:r>
                      <a:endParaRPr lang="en-SC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IO4, over-dispersion parameters for each tag release group set to 20</a:t>
                      </a:r>
                      <a:endParaRPr lang="en-SC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6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b="1" i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IO4-NoMove</a:t>
                      </a:r>
                      <a:endParaRPr lang="en-SC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IO4, but assumed no movement between regions (move parameter set to 0)</a:t>
                      </a:r>
                      <a:endParaRPr lang="en-SC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298398"/>
                  </a:ext>
                </a:extLst>
              </a:tr>
            </a:tbl>
          </a:graphicData>
        </a:graphic>
      </p:graphicFrame>
      <p:sp>
        <p:nvSpPr>
          <p:cNvPr id="2" name="Rectangle 1031">
            <a:extLst>
              <a:ext uri="{FF2B5EF4-FFF2-40B4-BE49-F238E27FC236}">
                <a16:creationId xmlns:a16="http://schemas.microsoft.com/office/drawing/2014/main" id="{A4085934-B771-121E-DFC9-C6E7AC258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536" y="818965"/>
            <a:ext cx="8747464" cy="308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2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altLang="en-US" sz="2400" dirty="0">
                <a:effectLst/>
                <a:latin typeface="+mj-lt"/>
              </a:rPr>
              <a:t>1-area model (IO) </a:t>
            </a:r>
          </a:p>
          <a:p>
            <a:pPr lvl="1" eaLnBrk="1" hangingPunct="1">
              <a:defRPr/>
            </a:pPr>
            <a:r>
              <a:rPr lang="en-GB" altLang="en-US" sz="2000" dirty="0">
                <a:effectLst/>
                <a:latin typeface="+mj-lt"/>
              </a:rPr>
              <a:t>How far back should rec dev be estimated?</a:t>
            </a:r>
          </a:p>
          <a:p>
            <a:pPr lvl="1" eaLnBrk="1" hangingPunct="1">
              <a:defRPr/>
            </a:pPr>
            <a:r>
              <a:rPr lang="en-GB" altLang="en-US" sz="2000" dirty="0">
                <a:effectLst/>
                <a:latin typeface="+mj-lt"/>
              </a:rPr>
              <a:t>Influence of tag data</a:t>
            </a:r>
          </a:p>
          <a:p>
            <a:pPr eaLnBrk="1" hangingPunct="1">
              <a:defRPr/>
            </a:pPr>
            <a:r>
              <a:rPr lang="en-GB" altLang="en-US" sz="2400" dirty="0">
                <a:effectLst/>
                <a:latin typeface="+mj-lt"/>
              </a:rPr>
              <a:t>4-area model (IO4)</a:t>
            </a:r>
          </a:p>
          <a:p>
            <a:pPr lvl="1" eaLnBrk="1" hangingPunct="1">
              <a:defRPr/>
            </a:pPr>
            <a:r>
              <a:rPr lang="en-US" sz="2000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Should regional recruitment distribution vary over-time?</a:t>
            </a:r>
          </a:p>
          <a:p>
            <a:pPr lvl="1" eaLnBrk="1" hangingPunct="1">
              <a:defRPr/>
            </a:pPr>
            <a:r>
              <a:rPr lang="en-US" altLang="en-US" sz="2000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How is biomass distribution determined?</a:t>
            </a:r>
          </a:p>
          <a:p>
            <a:pPr marL="457200" lvl="1" indent="0" eaLnBrk="1" hangingPunct="1">
              <a:buNone/>
              <a:defRPr/>
            </a:pPr>
            <a:r>
              <a:rPr lang="en-US" altLang="en-US" sz="2400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24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473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>
            <a:extLst>
              <a:ext uri="{FF2B5EF4-FFF2-40B4-BE49-F238E27FC236}">
                <a16:creationId xmlns:a16="http://schemas.microsoft.com/office/drawing/2014/main" id="{57860110-6538-48DC-857B-77BE574E0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1-Area (IO) vs. 4-Area (IO4)</a:t>
            </a:r>
            <a:endParaRPr lang="en-GB" altLang="en-US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4C473DA-604C-4D46-9C4F-AD63204E0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4223"/>
            <a:ext cx="3200407" cy="3200407"/>
          </a:xfrm>
          <a:prstGeom prst="rect">
            <a:avLst/>
          </a:prstGeom>
        </p:spPr>
      </p:pic>
      <p:sp>
        <p:nvSpPr>
          <p:cNvPr id="2" name="Rectangle 1031">
            <a:extLst>
              <a:ext uri="{FF2B5EF4-FFF2-40B4-BE49-F238E27FC236}">
                <a16:creationId xmlns:a16="http://schemas.microsoft.com/office/drawing/2014/main" id="{FE28EA87-77D3-DAF4-6920-A72C71887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4851" y="1233998"/>
            <a:ext cx="4953739" cy="201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CN" sz="2000" dirty="0"/>
              <a:t>~20% difference in SSB between IO and IO4 models</a:t>
            </a:r>
          </a:p>
          <a:p>
            <a:pPr eaLnBrk="1" hangingPunct="1">
              <a:defRPr/>
            </a:pPr>
            <a:r>
              <a:rPr lang="en-US" altLang="zh-CN" sz="2000" dirty="0"/>
              <a:t>Better agreement without tagging data </a:t>
            </a:r>
          </a:p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Larger influence of tagging data in the IO model than the IO4 model</a:t>
            </a:r>
          </a:p>
          <a:p>
            <a:pPr marL="0" indent="0" eaLnBrk="1" hangingPunct="1">
              <a:buNone/>
              <a:defRPr/>
            </a:pPr>
            <a:endParaRPr lang="en-US" altLang="zh-CN" sz="2400" dirty="0"/>
          </a:p>
          <a:p>
            <a:pPr marL="0" indent="0" eaLnBrk="1" hangingPunct="1">
              <a:buNone/>
              <a:defRPr/>
            </a:pPr>
            <a:endParaRPr lang="en-US" altLang="en-US" sz="2000" dirty="0"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5748B60-3060-8450-8141-198D99014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33" y="3172446"/>
            <a:ext cx="3200407" cy="32004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06A07F7-EEA2-5E52-1A88-E1E9BEF33302}"/>
              </a:ext>
            </a:extLst>
          </p:cNvPr>
          <p:cNvSpPr/>
          <p:nvPr/>
        </p:nvSpPr>
        <p:spPr bwMode="auto">
          <a:xfrm rot="2362606">
            <a:off x="4990642" y="3766345"/>
            <a:ext cx="2773410" cy="71497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C" sz="24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7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0">
            <a:extLst>
              <a:ext uri="{FF2B5EF4-FFF2-40B4-BE49-F238E27FC236}">
                <a16:creationId xmlns:a16="http://schemas.microsoft.com/office/drawing/2014/main" id="{6E21ECFD-6876-4CA1-BDF0-79AEEA05D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15340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1-Area (IO) vs. 4-Area (IO4)</a:t>
            </a:r>
            <a:endParaRPr lang="en-GB" altLang="en-US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3242250-616E-4358-8657-1449FB62C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8" y="993851"/>
            <a:ext cx="3840488" cy="3840488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836F5FB-60F6-4697-8F03-6B2B71033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12" y="993851"/>
            <a:ext cx="3840488" cy="3840488"/>
          </a:xfrm>
          <a:prstGeom prst="rect">
            <a:avLst/>
          </a:prstGeom>
        </p:spPr>
      </p:pic>
      <p:sp>
        <p:nvSpPr>
          <p:cNvPr id="2" name="Rectangle 1031">
            <a:extLst>
              <a:ext uri="{FF2B5EF4-FFF2-40B4-BE49-F238E27FC236}">
                <a16:creationId xmlns:a16="http://schemas.microsoft.com/office/drawing/2014/main" id="{978EB940-5D77-C970-EBE9-07D879E4C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971943"/>
            <a:ext cx="8153400" cy="856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4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4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CN" sz="2000" dirty="0"/>
              <a:t>Recruitment dev influential, but mostly bounding R0 from below</a:t>
            </a:r>
          </a:p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IO model – data appears not informative on the upper bound of R0</a:t>
            </a:r>
          </a:p>
          <a:p>
            <a:pPr marL="0" indent="0" eaLnBrk="1" hangingPunct="1">
              <a:buNone/>
              <a:defRPr/>
            </a:pPr>
            <a:endParaRPr lang="en-US" altLang="en-US" sz="2000" dirty="0"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8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>
            <a:extLst>
              <a:ext uri="{FF2B5EF4-FFF2-40B4-BE49-F238E27FC236}">
                <a16:creationId xmlns:a16="http://schemas.microsoft.com/office/drawing/2014/main" id="{57860110-6538-48DC-857B-77BE574E0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1-Area (IO) </a:t>
            </a:r>
            <a:endParaRPr lang="en-GB" altLang="en-US" dirty="0"/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4D10C5BD-0860-440E-9640-678074F32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"/>
          <a:stretch/>
        </p:blipFill>
        <p:spPr>
          <a:xfrm>
            <a:off x="62144" y="2819469"/>
            <a:ext cx="4859588" cy="313984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C67579C-D5B4-4C62-8ED5-B833E828B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10" y="2567248"/>
            <a:ext cx="3200407" cy="3200407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80B7D2D-68A7-4BE5-AE9E-4EFCB4BC9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09" y="2678219"/>
            <a:ext cx="3200407" cy="3200407"/>
          </a:xfrm>
          <a:prstGeom prst="rect">
            <a:avLst/>
          </a:prstGeom>
        </p:spPr>
      </p:pic>
      <p:sp>
        <p:nvSpPr>
          <p:cNvPr id="2" name="Rectangle 1031">
            <a:extLst>
              <a:ext uri="{FF2B5EF4-FFF2-40B4-BE49-F238E27FC236}">
                <a16:creationId xmlns:a16="http://schemas.microsoft.com/office/drawing/2014/main" id="{D2DB2EFF-E1B2-17FC-B9E8-004B4BCCA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438" y="1500327"/>
            <a:ext cx="8353886" cy="128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5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altLang="en-US" sz="2400" dirty="0">
                <a:effectLst/>
                <a:latin typeface="+mj-lt"/>
              </a:rPr>
              <a:t>How far back should rec dev be estimated</a:t>
            </a:r>
          </a:p>
          <a:p>
            <a:pPr lvl="1" eaLnBrk="1" hangingPunct="1">
              <a:defRPr/>
            </a:pPr>
            <a:r>
              <a:rPr lang="en-GB" altLang="en-US" sz="2000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E.g., 1960 or 1970?</a:t>
            </a:r>
            <a:endParaRPr lang="en-US" altLang="en-US" sz="2000" dirty="0"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en-US" sz="2000" dirty="0"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en-US" sz="20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653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>
            <a:extLst>
              <a:ext uri="{FF2B5EF4-FFF2-40B4-BE49-F238E27FC236}">
                <a16:creationId xmlns:a16="http://schemas.microsoft.com/office/drawing/2014/main" id="{57860110-6538-48DC-857B-77BE574E0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ASPM analysis (IO)</a:t>
            </a:r>
            <a:endParaRPr lang="en-GB" altLang="en-US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48EFD9A4-62CD-44BB-BB6F-859B89E32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8"/>
          <a:stretch/>
        </p:blipFill>
        <p:spPr>
          <a:xfrm>
            <a:off x="250417" y="1633491"/>
            <a:ext cx="5120650" cy="4783302"/>
          </a:xfrm>
          <a:prstGeom prst="rect">
            <a:avLst/>
          </a:prstGeom>
        </p:spPr>
      </p:pic>
      <p:sp>
        <p:nvSpPr>
          <p:cNvPr id="2" name="Rectangle 1031">
            <a:extLst>
              <a:ext uri="{FF2B5EF4-FFF2-40B4-BE49-F238E27FC236}">
                <a16:creationId xmlns:a16="http://schemas.microsoft.com/office/drawing/2014/main" id="{7CDAC5D7-3869-3D91-54B5-C481D106E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8845" y="1731144"/>
            <a:ext cx="3666477" cy="411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2400" dirty="0"/>
              <a:t>ASPM – Recruitment deviates fixed to 0 and length data removed</a:t>
            </a:r>
            <a:endParaRPr lang="en-SC" sz="2400" dirty="0"/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Overall consistency between CPUE and catch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Scaling parameter not unduly influenced by recruitment dev or length data</a:t>
            </a:r>
          </a:p>
          <a:p>
            <a:pPr marL="0" indent="0" eaLnBrk="1" hangingPunct="1">
              <a:buNone/>
              <a:defRPr/>
            </a:pPr>
            <a:endParaRPr lang="en-US" altLang="en-US" sz="2000" dirty="0"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en-US" sz="20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6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>
            <a:extLst>
              <a:ext uri="{FF2B5EF4-FFF2-40B4-BE49-F238E27FC236}">
                <a16:creationId xmlns:a16="http://schemas.microsoft.com/office/drawing/2014/main" id="{57860110-6538-48DC-857B-77BE574E0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-124717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IO4 – CPUE</a:t>
            </a:r>
            <a:endParaRPr lang="en-GB" altLang="en-US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5C30FFB-65ED-4380-B30C-80250558F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9080"/>
            <a:ext cx="7559359" cy="5039840"/>
          </a:xfrm>
          <a:prstGeom prst="rect">
            <a:avLst/>
          </a:prstGeom>
        </p:spPr>
      </p:pic>
      <p:sp>
        <p:nvSpPr>
          <p:cNvPr id="2" name="Rectangle 1031">
            <a:extLst>
              <a:ext uri="{FF2B5EF4-FFF2-40B4-BE49-F238E27FC236}">
                <a16:creationId xmlns:a16="http://schemas.microsoft.com/office/drawing/2014/main" id="{55D2F066-AFED-0275-2182-909B5A3E0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057" y="5948920"/>
            <a:ext cx="8353886" cy="82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</a:rPr>
              <a:t>Fits to regional CPUE appears adequate, temporal deviates on regional recruitment distribution not necessary  – usually not the case</a:t>
            </a:r>
          </a:p>
        </p:txBody>
      </p:sp>
    </p:spTree>
    <p:extLst>
      <p:ext uri="{BB962C8B-B14F-4D97-AF65-F5344CB8AC3E}">
        <p14:creationId xmlns:p14="http://schemas.microsoft.com/office/powerpoint/2010/main" val="33514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0">
            <a:extLst>
              <a:ext uri="{FF2B5EF4-FFF2-40B4-BE49-F238E27FC236}">
                <a16:creationId xmlns:a16="http://schemas.microsoft.com/office/drawing/2014/main" id="{3C39CBF3-A4DE-49C6-BEC8-2C9F85B41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-292963"/>
            <a:ext cx="815340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IO4 – LF</a:t>
            </a:r>
            <a:endParaRPr lang="en-GB" altLang="en-US" dirty="0"/>
          </a:p>
        </p:txBody>
      </p: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8D606C93-6BCF-43D8-A520-999514759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771319"/>
            <a:ext cx="4500000" cy="5399543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76A746A8-D237-647E-D0BC-215F02E4E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29228"/>
            <a:ext cx="4500000" cy="53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2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0">
            <a:extLst>
              <a:ext uri="{FF2B5EF4-FFF2-40B4-BE49-F238E27FC236}">
                <a16:creationId xmlns:a16="http://schemas.microsoft.com/office/drawing/2014/main" id="{3C39CBF3-A4DE-49C6-BEC8-2C9F85B41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01" y="-184655"/>
            <a:ext cx="815340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IO4 – LF</a:t>
            </a:r>
            <a:endParaRPr lang="en-GB" altLang="en-US" dirty="0"/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E1D9C4E-DC3B-FA38-BD78-F2E955A75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1" y="1328540"/>
            <a:ext cx="4480569" cy="448056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EBB4A6F-FDD4-C5FA-D7CD-22F9FECD7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4426"/>
            <a:ext cx="4500000" cy="5399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96B03C-057F-F028-8B9E-713D8DB4DEAB}"/>
              </a:ext>
            </a:extLst>
          </p:cNvPr>
          <p:cNvSpPr/>
          <p:nvPr/>
        </p:nvSpPr>
        <p:spPr bwMode="auto">
          <a:xfrm>
            <a:off x="2344684" y="794759"/>
            <a:ext cx="1154098" cy="424775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C" sz="24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031">
            <a:extLst>
              <a:ext uri="{FF2B5EF4-FFF2-40B4-BE49-F238E27FC236}">
                <a16:creationId xmlns:a16="http://schemas.microsoft.com/office/drawing/2014/main" id="{99EE3418-CB48-E349-F67F-58D896541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920" y="6179304"/>
            <a:ext cx="8842159" cy="82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5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</a:rPr>
              <a:t>Trend in mean length from PS_1 </a:t>
            </a:r>
            <a:r>
              <a:rPr lang="en-US" altLang="en-US" sz="2000" u="sng" dirty="0">
                <a:effectLst/>
                <a:latin typeface="+mj-lt"/>
              </a:rPr>
              <a:t>not adequately captured</a:t>
            </a:r>
            <a:r>
              <a:rPr lang="en-US" altLang="en-US" sz="2000" dirty="0">
                <a:effectLst/>
                <a:latin typeface="+mj-lt"/>
              </a:rPr>
              <a:t>, may need to consider increasing the sample size or time-varying selectivity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B33A6A-CD1A-72DE-F113-C5CD18724F1A}"/>
              </a:ext>
            </a:extLst>
          </p:cNvPr>
          <p:cNvSpPr/>
          <p:nvPr/>
        </p:nvSpPr>
        <p:spPr bwMode="auto">
          <a:xfrm>
            <a:off x="6925562" y="1110953"/>
            <a:ext cx="1154098" cy="410023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C" sz="24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3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E2EBC-A0AD-45C0-BA3F-F27B5782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3DFD3-33D6-4DC8-B24C-2DB48780C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40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>
            <a:extLst>
              <a:ext uri="{FF2B5EF4-FFF2-40B4-BE49-F238E27FC236}">
                <a16:creationId xmlns:a16="http://schemas.microsoft.com/office/drawing/2014/main" id="{57860110-6538-48DC-857B-77BE574E0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eaLnBrk="1" hangingPunct="1"/>
            <a:r>
              <a:rPr lang="en-GB" altLang="en-US" dirty="0"/>
              <a:t>SS3 Area and Tag Capabilities</a:t>
            </a:r>
          </a:p>
        </p:txBody>
      </p:sp>
      <p:sp>
        <p:nvSpPr>
          <p:cNvPr id="166919" name="Rectangle 1031">
            <a:extLst>
              <a:ext uri="{FF2B5EF4-FFF2-40B4-BE49-F238E27FC236}">
                <a16:creationId xmlns:a16="http://schemas.microsoft.com/office/drawing/2014/main" id="{86A4C58E-B357-467A-BE0A-83355AB92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7860" y="1140781"/>
            <a:ext cx="8747464" cy="478950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Areas as virtual compartments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Global </a:t>
            </a:r>
            <a:r>
              <a:rPr lang="en-US" altLang="en-US" sz="2400" dirty="0" err="1">
                <a:effectLst/>
                <a:latin typeface="+mj-lt"/>
              </a:rPr>
              <a:t>spawner</a:t>
            </a:r>
            <a:r>
              <a:rPr lang="en-US" altLang="en-US" sz="2400" dirty="0">
                <a:effectLst/>
                <a:latin typeface="+mj-lt"/>
              </a:rPr>
              <a:t> pool summed across areas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Recruits distributed among designated areas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Movement as % transfer among designated source-sink areas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Fleets assigned to single area, but can share selectivity pattern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Tags are seeded into an area at designated age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Recaptured tags tracked over time to inform mortality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Distribution of recaptured tags across fleets (areas) informs movement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30">
            <a:extLst>
              <a:ext uri="{FF2B5EF4-FFF2-40B4-BE49-F238E27FC236}">
                <a16:creationId xmlns:a16="http://schemas.microsoft.com/office/drawing/2014/main" id="{18656B7B-A056-4633-8D88-B5EE5FFAB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86" y="338831"/>
            <a:ext cx="390989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IO4</a:t>
            </a:r>
            <a:endParaRPr lang="en-GB" altLang="en-US" sz="2400" dirty="0"/>
          </a:p>
        </p:txBody>
      </p:sp>
      <p:sp>
        <p:nvSpPr>
          <p:cNvPr id="11" name="Rectangle 1030">
            <a:extLst>
              <a:ext uri="{FF2B5EF4-FFF2-40B4-BE49-F238E27FC236}">
                <a16:creationId xmlns:a16="http://schemas.microsoft.com/office/drawing/2014/main" id="{91B72E89-B2A8-4739-85ED-C8F9CBE86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8595" y="338831"/>
            <a:ext cx="390989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IO4-revised</a:t>
            </a:r>
            <a:endParaRPr lang="en-GB" altLang="en-US" sz="24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F675741-CA4F-4D3E-8527-850A5C8C9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37" y="1078858"/>
            <a:ext cx="4319863" cy="49679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094C2B-2E9E-43FC-8E2D-8E34EA4A8A68}"/>
              </a:ext>
            </a:extLst>
          </p:cNvPr>
          <p:cNvSpPr/>
          <p:nvPr/>
        </p:nvSpPr>
        <p:spPr bwMode="auto">
          <a:xfrm>
            <a:off x="5013019" y="2355466"/>
            <a:ext cx="4213331" cy="118672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C" sz="24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F9D3007-80AF-4843-BD7B-7EBF31336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1" y="1078858"/>
            <a:ext cx="4402213" cy="50626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DFA425-E251-4320-87B1-DB64811CC2AA}"/>
              </a:ext>
            </a:extLst>
          </p:cNvPr>
          <p:cNvSpPr/>
          <p:nvPr/>
        </p:nvSpPr>
        <p:spPr bwMode="auto">
          <a:xfrm>
            <a:off x="304021" y="2334829"/>
            <a:ext cx="4213331" cy="120736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C" sz="24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030">
            <a:extLst>
              <a:ext uri="{FF2B5EF4-FFF2-40B4-BE49-F238E27FC236}">
                <a16:creationId xmlns:a16="http://schemas.microsoft.com/office/drawing/2014/main" id="{081AABAF-D450-82A8-4DC2-8B98262B0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59" y="-232669"/>
            <a:ext cx="815340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IO4 – Tag</a:t>
            </a:r>
            <a:endParaRPr lang="en-GB" alt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A9A3B8-FC45-A127-3EF6-5E394516DC3D}"/>
              </a:ext>
            </a:extLst>
          </p:cNvPr>
          <p:cNvCxnSpPr/>
          <p:nvPr/>
        </p:nvCxnSpPr>
        <p:spPr bwMode="auto">
          <a:xfrm>
            <a:off x="825623" y="2805344"/>
            <a:ext cx="1162975" cy="238809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15C78F-5D16-9344-876B-CC9F6001E41C}"/>
              </a:ext>
            </a:extLst>
          </p:cNvPr>
          <p:cNvCxnSpPr/>
          <p:nvPr/>
        </p:nvCxnSpPr>
        <p:spPr bwMode="auto">
          <a:xfrm>
            <a:off x="1242874" y="5184559"/>
            <a:ext cx="1305017" cy="1953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031">
            <a:extLst>
              <a:ext uri="{FF2B5EF4-FFF2-40B4-BE49-F238E27FC236}">
                <a16:creationId xmlns:a16="http://schemas.microsoft.com/office/drawing/2014/main" id="{54BCB44E-AB89-4864-D99B-53B49E355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409" y="6169764"/>
            <a:ext cx="8353886" cy="66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5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</a:rPr>
              <a:t>Conditioning on release groups if there are &gt; 2 tag returns after the mixing period had little effect</a:t>
            </a:r>
          </a:p>
        </p:txBody>
      </p:sp>
    </p:spTree>
    <p:extLst>
      <p:ext uri="{BB962C8B-B14F-4D97-AF65-F5344CB8AC3E}">
        <p14:creationId xmlns:p14="http://schemas.microsoft.com/office/powerpoint/2010/main" val="155910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0">
            <a:extLst>
              <a:ext uri="{FF2B5EF4-FFF2-40B4-BE49-F238E27FC236}">
                <a16:creationId xmlns:a16="http://schemas.microsoft.com/office/drawing/2014/main" id="{3C39CBF3-A4DE-49C6-BEC8-2C9F85B41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511"/>
            <a:ext cx="861208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Recruitment – IO vs IO4</a:t>
            </a:r>
            <a:endParaRPr lang="en-GB" altLang="en-US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F11FE2B-B043-4E51-976F-EFC3CD27D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10" y="1116367"/>
            <a:ext cx="5120650" cy="51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52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0">
            <a:extLst>
              <a:ext uri="{FF2B5EF4-FFF2-40B4-BE49-F238E27FC236}">
                <a16:creationId xmlns:a16="http://schemas.microsoft.com/office/drawing/2014/main" id="{3C39CBF3-A4DE-49C6-BEC8-2C9F85B41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60" y="-165349"/>
            <a:ext cx="861208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 dirty="0"/>
              <a:t>Biomass / recruitment distribution</a:t>
            </a:r>
            <a:endParaRPr lang="en-GB" altLang="en-US" sz="2800" b="0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C86F582-03EC-400E-B6BF-0AA6BDAF8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5"/>
          <a:stretch/>
        </p:blipFill>
        <p:spPr>
          <a:xfrm>
            <a:off x="5499710" y="946752"/>
            <a:ext cx="3200407" cy="2911880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70B158E-87FA-447F-8E6E-A7CB76D6D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9015"/>
          <a:stretch/>
        </p:blipFill>
        <p:spPr>
          <a:xfrm>
            <a:off x="5717597" y="4064733"/>
            <a:ext cx="3060572" cy="2911880"/>
          </a:xfrm>
          <a:prstGeom prst="rect">
            <a:avLst/>
          </a:prstGeom>
        </p:spPr>
      </p:pic>
      <p:sp>
        <p:nvSpPr>
          <p:cNvPr id="16" name="Rectangle 1030">
            <a:extLst>
              <a:ext uri="{FF2B5EF4-FFF2-40B4-BE49-F238E27FC236}">
                <a16:creationId xmlns:a16="http://schemas.microsoft.com/office/drawing/2014/main" id="{F07EABBC-0E4D-4F61-8F57-29BB42B19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1282" y="511776"/>
            <a:ext cx="3506887" cy="60840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/>
              <a:t>IO4</a:t>
            </a:r>
            <a:endParaRPr lang="en-GB" altLang="en-US" sz="2000" dirty="0"/>
          </a:p>
        </p:txBody>
      </p:sp>
      <p:sp>
        <p:nvSpPr>
          <p:cNvPr id="17" name="Rectangle 1030">
            <a:extLst>
              <a:ext uri="{FF2B5EF4-FFF2-40B4-BE49-F238E27FC236}">
                <a16:creationId xmlns:a16="http://schemas.microsoft.com/office/drawing/2014/main" id="{C44CBCFF-C2A0-463C-95E7-BC8111AF9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857" y="3567250"/>
            <a:ext cx="3979794" cy="58276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/>
              <a:t>IO4 – No movement</a:t>
            </a:r>
            <a:endParaRPr lang="en-GB" altLang="en-US" sz="2000" dirty="0"/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2E9803E0-6376-4AAD-A256-598AED79F14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8" b="6253"/>
          <a:stretch/>
        </p:blipFill>
        <p:spPr>
          <a:xfrm>
            <a:off x="750364" y="946752"/>
            <a:ext cx="3200407" cy="2725445"/>
          </a:xfrm>
          <a:prstGeom prst="rect">
            <a:avLst/>
          </a:prstGeom>
        </p:spPr>
      </p:pic>
      <p:sp>
        <p:nvSpPr>
          <p:cNvPr id="2" name="Rectangle 1031">
            <a:extLst>
              <a:ext uri="{FF2B5EF4-FFF2-40B4-BE49-F238E27FC236}">
                <a16:creationId xmlns:a16="http://schemas.microsoft.com/office/drawing/2014/main" id="{C8FA897B-4502-3460-9BE0-CC32BC47E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338130"/>
            <a:ext cx="5193230" cy="248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5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</a:rPr>
              <a:t>Prior on regional biomass distribution (shared CPUE q) is essential</a:t>
            </a:r>
          </a:p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</a:rPr>
              <a:t>Estimation of recruitment apportioning may have been confounded with movement </a:t>
            </a:r>
          </a:p>
        </p:txBody>
      </p:sp>
    </p:spTree>
    <p:extLst>
      <p:ext uri="{BB962C8B-B14F-4D97-AF65-F5344CB8AC3E}">
        <p14:creationId xmlns:p14="http://schemas.microsoft.com/office/powerpoint/2010/main" val="282314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0">
            <a:extLst>
              <a:ext uri="{FF2B5EF4-FFF2-40B4-BE49-F238E27FC236}">
                <a16:creationId xmlns:a16="http://schemas.microsoft.com/office/drawing/2014/main" id="{3C39CBF3-A4DE-49C6-BEC8-2C9F85B41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15" y="0"/>
            <a:ext cx="4021585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Movement</a:t>
            </a:r>
            <a:endParaRPr lang="en-GB" altLang="en-US" dirty="0"/>
          </a:p>
        </p:txBody>
      </p:sp>
      <p:pic>
        <p:nvPicPr>
          <p:cNvPr id="4" name="Picture 3" descr="Graphical user interface, diagram, shape&#10;&#10;Description automatically generated">
            <a:extLst>
              <a:ext uri="{FF2B5EF4-FFF2-40B4-BE49-F238E27FC236}">
                <a16:creationId xmlns:a16="http://schemas.microsoft.com/office/drawing/2014/main" id="{5A6F41C4-46EB-4760-8397-BEB6BCF5B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1"/>
            <a:ext cx="5258187" cy="6858000"/>
          </a:xfrm>
          <a:prstGeom prst="rect">
            <a:avLst/>
          </a:prstGeom>
        </p:spPr>
      </p:pic>
      <p:sp>
        <p:nvSpPr>
          <p:cNvPr id="2" name="Rectangle 1031">
            <a:extLst>
              <a:ext uri="{FF2B5EF4-FFF2-40B4-BE49-F238E27FC236}">
                <a16:creationId xmlns:a16="http://schemas.microsoft.com/office/drawing/2014/main" id="{1F28397F-D767-5835-A178-D42D52079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565" y="1248700"/>
            <a:ext cx="4174435" cy="327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</a:rPr>
              <a:t>No information on adult movement</a:t>
            </a:r>
          </a:p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</a:rPr>
              <a:t>R1 -&gt; R2 probably informed mostly by tagging data</a:t>
            </a:r>
          </a:p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</a:rPr>
              <a:t>R2 -&gt; R1 probably confounded with recruitment distribution</a:t>
            </a:r>
          </a:p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</a:rPr>
              <a:t>Difference in LL length comp between areas may influence movement also</a:t>
            </a:r>
          </a:p>
        </p:txBody>
      </p:sp>
    </p:spTree>
    <p:extLst>
      <p:ext uri="{BB962C8B-B14F-4D97-AF65-F5344CB8AC3E}">
        <p14:creationId xmlns:p14="http://schemas.microsoft.com/office/powerpoint/2010/main" val="1655290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C30248D-2431-4807-8408-C093688BA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5"/>
          <a:stretch/>
        </p:blipFill>
        <p:spPr>
          <a:xfrm>
            <a:off x="456305" y="1753318"/>
            <a:ext cx="3840488" cy="3434356"/>
          </a:xfrm>
          <a:prstGeom prst="rect">
            <a:avLst/>
          </a:prstGeom>
        </p:spPr>
      </p:pic>
      <p:sp>
        <p:nvSpPr>
          <p:cNvPr id="7" name="Rectangle 1030">
            <a:extLst>
              <a:ext uri="{FF2B5EF4-FFF2-40B4-BE49-F238E27FC236}">
                <a16:creationId xmlns:a16="http://schemas.microsoft.com/office/drawing/2014/main" id="{64D514CA-FE6E-4F4E-9B03-17A745744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820" y="204186"/>
            <a:ext cx="8131946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Profile on R1–&gt;R2 movement</a:t>
            </a:r>
            <a:endParaRPr lang="en-GB" altLang="en-US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6D9C332-008C-4209-92A0-EFE862E6B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28" y="1347186"/>
            <a:ext cx="3840488" cy="3840488"/>
          </a:xfrm>
          <a:prstGeom prst="rect">
            <a:avLst/>
          </a:prstGeom>
        </p:spPr>
      </p:pic>
      <p:sp>
        <p:nvSpPr>
          <p:cNvPr id="2" name="Rectangle 1031">
            <a:extLst>
              <a:ext uri="{FF2B5EF4-FFF2-40B4-BE49-F238E27FC236}">
                <a16:creationId xmlns:a16="http://schemas.microsoft.com/office/drawing/2014/main" id="{460EF687-C1C7-3D2C-5912-9AED586CA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18" y="5626266"/>
            <a:ext cx="8345898" cy="8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4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4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</a:rPr>
              <a:t>The Model is not sensitive to movement rates as long as movement is allowed </a:t>
            </a:r>
          </a:p>
        </p:txBody>
      </p:sp>
    </p:spTree>
    <p:extLst>
      <p:ext uri="{BB962C8B-B14F-4D97-AF65-F5344CB8AC3E}">
        <p14:creationId xmlns:p14="http://schemas.microsoft.com/office/powerpoint/2010/main" val="3794651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0">
            <a:extLst>
              <a:ext uri="{FF2B5EF4-FFF2-40B4-BE49-F238E27FC236}">
                <a16:creationId xmlns:a16="http://schemas.microsoft.com/office/drawing/2014/main" id="{64D514CA-FE6E-4F4E-9B03-17A745744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820" y="204186"/>
            <a:ext cx="8131946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Spatial Model with no movement</a:t>
            </a:r>
            <a:endParaRPr lang="en-GB" altLang="en-US" dirty="0"/>
          </a:p>
        </p:txBody>
      </p:sp>
      <p:sp>
        <p:nvSpPr>
          <p:cNvPr id="2" name="Rectangle 1031">
            <a:extLst>
              <a:ext uri="{FF2B5EF4-FFF2-40B4-BE49-F238E27FC236}">
                <a16:creationId xmlns:a16="http://schemas.microsoft.com/office/drawing/2014/main" id="{460EF687-C1C7-3D2C-5912-9AED586CA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18" y="5834892"/>
            <a:ext cx="7812349" cy="81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2000" dirty="0">
                <a:effectLst/>
                <a:latin typeface="+mj-lt"/>
              </a:rPr>
              <a:t>But assuming no movement significantly increase biomass, possibly due to catch constraint in each region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66FE369-C855-4DE3-066C-4D5F248F0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35" y="1107930"/>
            <a:ext cx="4642139" cy="46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76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0">
            <a:extLst>
              <a:ext uri="{FF2B5EF4-FFF2-40B4-BE49-F238E27FC236}">
                <a16:creationId xmlns:a16="http://schemas.microsoft.com/office/drawing/2014/main" id="{3C39CBF3-A4DE-49C6-BEC8-2C9F85B41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15" y="-35511"/>
            <a:ext cx="815340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Jitter</a:t>
            </a:r>
            <a:endParaRPr lang="en-GB" altLang="en-US" dirty="0"/>
          </a:p>
        </p:txBody>
      </p:sp>
      <p:sp>
        <p:nvSpPr>
          <p:cNvPr id="10" name="Rectangle 1030">
            <a:extLst>
              <a:ext uri="{FF2B5EF4-FFF2-40B4-BE49-F238E27FC236}">
                <a16:creationId xmlns:a16="http://schemas.microsoft.com/office/drawing/2014/main" id="{18656B7B-A056-4633-8D88-B5EE5FFAB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15" y="679952"/>
            <a:ext cx="390989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IO</a:t>
            </a:r>
            <a:endParaRPr lang="en-GB" altLang="en-US" sz="2400" dirty="0"/>
          </a:p>
        </p:txBody>
      </p:sp>
      <p:sp>
        <p:nvSpPr>
          <p:cNvPr id="11" name="Rectangle 1030">
            <a:extLst>
              <a:ext uri="{FF2B5EF4-FFF2-40B4-BE49-F238E27FC236}">
                <a16:creationId xmlns:a16="http://schemas.microsoft.com/office/drawing/2014/main" id="{91B72E89-B2A8-4739-85ED-C8F9CBE86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898" y="3096315"/>
            <a:ext cx="390989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IO4</a:t>
            </a:r>
            <a:endParaRPr lang="en-GB" altLang="en-US" sz="2400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DF16D2C-484B-4AB1-999B-0D89407D5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9"/>
          <a:stretch/>
        </p:blipFill>
        <p:spPr>
          <a:xfrm>
            <a:off x="3772927" y="4112509"/>
            <a:ext cx="5120650" cy="256908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CD0216A-BEFC-4969-8590-86DFF9637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1552183"/>
            <a:ext cx="5120650" cy="25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38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0">
            <a:extLst>
              <a:ext uri="{FF2B5EF4-FFF2-40B4-BE49-F238E27FC236}">
                <a16:creationId xmlns:a16="http://schemas.microsoft.com/office/drawing/2014/main" id="{3C39CBF3-A4DE-49C6-BEC8-2C9F85B41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15" y="-35511"/>
            <a:ext cx="815340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Retrospectives – IO4</a:t>
            </a:r>
            <a:endParaRPr lang="en-GB" alt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D800770-9CC3-4E1A-B957-CDB443E1E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44"/>
          <a:stretch/>
        </p:blipFill>
        <p:spPr>
          <a:xfrm>
            <a:off x="0" y="2274904"/>
            <a:ext cx="9144000" cy="31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89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0">
            <a:extLst>
              <a:ext uri="{FF2B5EF4-FFF2-40B4-BE49-F238E27FC236}">
                <a16:creationId xmlns:a16="http://schemas.microsoft.com/office/drawing/2014/main" id="{3C39CBF3-A4DE-49C6-BEC8-2C9F85B41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15" y="-35511"/>
            <a:ext cx="815340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4000" dirty="0"/>
              <a:t>Temporal structures</a:t>
            </a:r>
            <a:endParaRPr lang="en-GB" altLang="en-US" dirty="0"/>
          </a:p>
        </p:txBody>
      </p:sp>
      <p:sp>
        <p:nvSpPr>
          <p:cNvPr id="2" name="Rectangle 1031">
            <a:extLst>
              <a:ext uri="{FF2B5EF4-FFF2-40B4-BE49-F238E27FC236}">
                <a16:creationId xmlns:a16="http://schemas.microsoft.com/office/drawing/2014/main" id="{51BDF982-529E-E009-8F98-D7188A9A3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15" y="1267288"/>
            <a:ext cx="8605421" cy="302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2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altLang="en-US" sz="2000" dirty="0"/>
              <a:t>Quarter-as-Year vs. Year/Season </a:t>
            </a:r>
            <a:endParaRPr lang="en-US" altLang="zh-CN" sz="2000" dirty="0"/>
          </a:p>
          <a:p>
            <a:pPr eaLnBrk="1" hangingPunct="1">
              <a:defRPr/>
            </a:pPr>
            <a:r>
              <a:rPr lang="en-US" altLang="en-US" sz="2000" dirty="0"/>
              <a:t>SS is flexible in setting up both structures</a:t>
            </a:r>
          </a:p>
          <a:p>
            <a:pPr eaLnBrk="1" hangingPunct="1">
              <a:defRPr/>
            </a:pPr>
            <a:r>
              <a:rPr lang="en-US" altLang="en-US" sz="2000" dirty="0"/>
              <a:t>Model follows finer quarterly age (quarter-as-year), or annual age but tracks fish with different seasonal birthday (year/season)</a:t>
            </a:r>
          </a:p>
          <a:p>
            <a:pPr lvl="1" eaLnBrk="1" hangingPunct="1">
              <a:defRPr/>
            </a:pPr>
            <a:r>
              <a:rPr lang="en-US" altLang="en-US" sz="1800" dirty="0"/>
              <a:t>Underlying population processes are approximately similar (recruitment, growth, selectivity, tag age assignment)</a:t>
            </a:r>
          </a:p>
          <a:p>
            <a:pPr lvl="1" eaLnBrk="1" hangingPunct="1">
              <a:defRPr/>
            </a:pPr>
            <a:r>
              <a:rPr lang="en-US" altLang="en-US" sz="1800" dirty="0"/>
              <a:t>The </a:t>
            </a:r>
            <a:r>
              <a:rPr lang="en-GB" altLang="en-US" sz="1800" dirty="0"/>
              <a:t>Year/Season model</a:t>
            </a:r>
            <a:r>
              <a:rPr lang="en-US" altLang="en-US" sz="1800" dirty="0"/>
              <a:t> can estimate seasonal effects on movement </a:t>
            </a:r>
          </a:p>
          <a:p>
            <a:pPr eaLnBrk="1" hangingPunct="1">
              <a:defRPr/>
            </a:pPr>
            <a:r>
              <a:rPr lang="en-US" altLang="en-US" sz="2000" dirty="0"/>
              <a:t>Source of structure/model uncertainty?</a:t>
            </a:r>
          </a:p>
          <a:p>
            <a:pPr marL="0" indent="0" eaLnBrk="1" hangingPunct="1">
              <a:buNone/>
              <a:defRPr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8484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0">
            <a:extLst>
              <a:ext uri="{FF2B5EF4-FFF2-40B4-BE49-F238E27FC236}">
                <a16:creationId xmlns:a16="http://schemas.microsoft.com/office/drawing/2014/main" id="{3C39CBF3-A4DE-49C6-BEC8-2C9F85B41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15" y="-35511"/>
            <a:ext cx="815340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4000" dirty="0"/>
              <a:t>Temporal structures</a:t>
            </a:r>
            <a:endParaRPr lang="en-GB" alt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D18BB61-5EE8-D6EF-B44E-D15FF6D4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0" y="3972756"/>
            <a:ext cx="2663303" cy="266330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0AF5F9D-E995-2118-C814-E80EC8637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" y="885542"/>
            <a:ext cx="2871933" cy="2871933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C0366545-6411-3DBB-C165-5E5DF48A1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28" y="1107489"/>
            <a:ext cx="4607532" cy="5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9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167C38-8034-4281-9BDA-8FD429ACE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372015"/>
              </p:ext>
            </p:extLst>
          </p:nvPr>
        </p:nvGraphicFramePr>
        <p:xfrm>
          <a:off x="0" y="1486996"/>
          <a:ext cx="3931603" cy="3621024"/>
        </p:xfrm>
        <a:graphic>
          <a:graphicData uri="http://schemas.openxmlformats.org/drawingml/2006/table">
            <a:tbl>
              <a:tblPr/>
              <a:tblGrid>
                <a:gridCol w="929323">
                  <a:extLst>
                    <a:ext uri="{9D8B030D-6E8A-4147-A177-3AD203B41FA5}">
                      <a16:colId xmlns:a16="http://schemas.microsoft.com/office/drawing/2014/main" val="3334774921"/>
                    </a:ext>
                  </a:extLst>
                </a:gridCol>
                <a:gridCol w="1032510">
                  <a:extLst>
                    <a:ext uri="{9D8B030D-6E8A-4147-A177-3AD203B41FA5}">
                      <a16:colId xmlns:a16="http://schemas.microsoft.com/office/drawing/2014/main" val="3340433597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3111485507"/>
                    </a:ext>
                  </a:extLst>
                </a:gridCol>
                <a:gridCol w="1254760">
                  <a:extLst>
                    <a:ext uri="{9D8B030D-6E8A-4147-A177-3AD203B41FA5}">
                      <a16:colId xmlns:a16="http://schemas.microsoft.com/office/drawing/2014/main" val="3681812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1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Fishery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1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Gear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1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Region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Selectivity  </a:t>
                      </a:r>
                      <a:endParaRPr lang="en-SC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390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 gi_1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Gillnet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376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 gi_4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Gillnet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815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 hd_1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Handline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200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ll</a:t>
                      </a: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_1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Longline</a:t>
                      </a:r>
                      <a:endParaRPr lang="en-SC" sz="1400" b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logistic 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008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ll</a:t>
                      </a: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Longline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logistic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742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ll</a:t>
                      </a: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Longline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logistic</a:t>
                      </a:r>
                      <a:endParaRPr lang="en-SC" sz="1400" b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659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ll</a:t>
                      </a: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Longline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logistic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524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8. other_1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Misc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691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9. other_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dirty="0" err="1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Misc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654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10. bb_1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Baitboat </a:t>
                      </a:r>
                      <a:endParaRPr lang="en-SC" sz="1400" b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18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11. ps_1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Purse seine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47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12. ps_2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Purse seine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707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13. </a:t>
                      </a:r>
                      <a:r>
                        <a:rPr lang="en-SC" sz="1400" b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ps</a:t>
                      </a: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 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Purse seine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62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14. trol_1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Troll</a:t>
                      </a:r>
                      <a:endParaRPr lang="en-SC" sz="1400" b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781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15. trol_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Troll</a:t>
                      </a:r>
                      <a:endParaRPr lang="en-SC" sz="1400" b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014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16. </a:t>
                      </a:r>
                      <a:r>
                        <a:rPr lang="en-SC" sz="1400" b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trol</a:t>
                      </a:r>
                      <a:r>
                        <a:rPr lang="en-SC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Troll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Double normal</a:t>
                      </a:r>
                      <a:endParaRPr lang="en-SC" sz="1400" b="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533284"/>
                  </a:ext>
                </a:extLst>
              </a:tr>
            </a:tbl>
          </a:graphicData>
        </a:graphic>
      </p:graphicFrame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61EC043-C1D6-420E-B074-D0C2DB445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50" y="1424852"/>
            <a:ext cx="5120650" cy="512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5F6F1-5BB5-41CB-8F14-B297D743FCA6}"/>
              </a:ext>
            </a:extLst>
          </p:cNvPr>
          <p:cNvSpPr/>
          <p:nvPr/>
        </p:nvSpPr>
        <p:spPr bwMode="auto">
          <a:xfrm>
            <a:off x="4314548" y="2592280"/>
            <a:ext cx="3604334" cy="123399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C" sz="24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15F320-17F4-427C-8554-5FFFB65C8C36}"/>
              </a:ext>
            </a:extLst>
          </p:cNvPr>
          <p:cNvSpPr/>
          <p:nvPr/>
        </p:nvSpPr>
        <p:spPr bwMode="auto">
          <a:xfrm>
            <a:off x="7959571" y="1358284"/>
            <a:ext cx="1143739" cy="123399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C" sz="24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030">
            <a:extLst>
              <a:ext uri="{FF2B5EF4-FFF2-40B4-BE49-F238E27FC236}">
                <a16:creationId xmlns:a16="http://schemas.microsoft.com/office/drawing/2014/main" id="{E2F2DE83-B2CC-D9CC-F39A-FE05FFD17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4-region model fleet structure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085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4A9C68C-CF3E-5ACF-291E-86D6C0B3B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308"/>
            <a:ext cx="5108440" cy="666269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961EA8E-1FC7-E504-5FCF-B0B3FDF2E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7" y="1961965"/>
            <a:ext cx="3903961" cy="390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22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7D37-7ADC-4E44-ACC0-E38DEE80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– mean length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61866-35A9-497F-AEBF-77D7773A4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676400"/>
            <a:ext cx="5892800" cy="44196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9F85E1-CF1F-48C3-9782-2E8CB76A605B}"/>
              </a:ext>
            </a:extLst>
          </p:cNvPr>
          <p:cNvSpPr/>
          <p:nvPr/>
        </p:nvSpPr>
        <p:spPr bwMode="auto">
          <a:xfrm>
            <a:off x="4572000" y="1837189"/>
            <a:ext cx="1359017" cy="83051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7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>
            <a:extLst>
              <a:ext uri="{FF2B5EF4-FFF2-40B4-BE49-F238E27FC236}">
                <a16:creationId xmlns:a16="http://schemas.microsoft.com/office/drawing/2014/main" id="{57860110-6538-48DC-857B-77BE574E0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eaLnBrk="1" hangingPunct="1"/>
            <a:r>
              <a:rPr lang="en-GB" altLang="en-US" dirty="0"/>
              <a:t>Summary</a:t>
            </a:r>
          </a:p>
        </p:txBody>
      </p:sp>
      <p:sp>
        <p:nvSpPr>
          <p:cNvPr id="166919" name="Rectangle 1031">
            <a:extLst>
              <a:ext uri="{FF2B5EF4-FFF2-40B4-BE49-F238E27FC236}">
                <a16:creationId xmlns:a16="http://schemas.microsoft.com/office/drawing/2014/main" id="{86A4C58E-B357-467A-BE0A-83355AB92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8330214" cy="394390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000" dirty="0"/>
              <a:t>IO4 and IO model are generally consistent in estimating the scaling parameter/trend when tag data are not used</a:t>
            </a:r>
          </a:p>
          <a:p>
            <a:pPr eaLnBrk="1" hangingPunct="1">
              <a:defRPr/>
            </a:pPr>
            <a:r>
              <a:rPr lang="en-US" altLang="zh-CN" sz="2000" dirty="0"/>
              <a:t>Tag data are influential so setting-up appropriate regional structure to account for difference in tag mixing is important</a:t>
            </a:r>
          </a:p>
          <a:p>
            <a:pPr eaLnBrk="1" hangingPunct="1">
              <a:defRPr/>
            </a:pPr>
            <a:r>
              <a:rPr lang="en-US" altLang="zh-CN" sz="2000" dirty="0"/>
              <a:t>It appears that estimation of abundance / fishing mortality is more essential than movement rates</a:t>
            </a:r>
          </a:p>
          <a:p>
            <a:pPr eaLnBrk="1" hangingPunct="1">
              <a:defRPr/>
            </a:pPr>
            <a:r>
              <a:rPr lang="en-US" altLang="zh-CN" sz="2000" dirty="0"/>
              <a:t>Estimates of regional recruitment / movement more driven by model structure/assumption than the data</a:t>
            </a:r>
          </a:p>
          <a:p>
            <a:pPr eaLnBrk="1" hangingPunct="1">
              <a:defRPr/>
            </a:pPr>
            <a:r>
              <a:rPr lang="en-NZ" altLang="en-US" sz="2000" dirty="0"/>
              <a:t>Temporal</a:t>
            </a:r>
            <a:r>
              <a:rPr lang="en-US" altLang="zh-CN" sz="2000" dirty="0"/>
              <a:t> structure is also a potential source of model uncertainty and requires some considerations</a:t>
            </a:r>
          </a:p>
          <a:p>
            <a:pPr eaLnBrk="1" hangingPunct="1">
              <a:defRPr/>
            </a:pPr>
            <a:endParaRPr lang="en-US" altLang="zh-CN" sz="2800" dirty="0"/>
          </a:p>
          <a:p>
            <a:pPr eaLnBrk="1" hangingPunct="1">
              <a:defRPr/>
            </a:pPr>
            <a:endParaRPr lang="en-US" altLang="en-US" sz="2400" dirty="0"/>
          </a:p>
          <a:p>
            <a:pPr eaLnBrk="1" hangingPunct="1">
              <a:defRPr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658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B73076F-1CF0-49CE-8D84-CEDA837E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187"/>
            <a:ext cx="6346161" cy="6346161"/>
          </a:xfrm>
          <a:prstGeom prst="rect">
            <a:avLst/>
          </a:prstGeom>
        </p:spPr>
      </p:pic>
      <p:sp>
        <p:nvSpPr>
          <p:cNvPr id="10" name="Rectangle 1031">
            <a:extLst>
              <a:ext uri="{FF2B5EF4-FFF2-40B4-BE49-F238E27FC236}">
                <a16:creationId xmlns:a16="http://schemas.microsoft.com/office/drawing/2014/main" id="{41E493FD-79E9-4593-A3E1-30269EA5B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160" y="385894"/>
            <a:ext cx="2705560" cy="632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4 regions, 7 gear groups (16 fleets)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Purse seine (40%)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Troll (15%)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Bait boat (13%)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Longline (10%)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Is it necessary to have a separate region if catch is less %1?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0B159-4325-45E0-B718-44F3A4CB3C21}"/>
              </a:ext>
            </a:extLst>
          </p:cNvPr>
          <p:cNvSpPr txBox="1"/>
          <p:nvPr/>
        </p:nvSpPr>
        <p:spPr>
          <a:xfrm>
            <a:off x="1454949" y="1097733"/>
            <a:ext cx="118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~74%</a:t>
            </a:r>
            <a:endParaRPr lang="en-SC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9DCA1-6FCC-4AC0-8A69-3F1FCAF0231A}"/>
              </a:ext>
            </a:extLst>
          </p:cNvPr>
          <p:cNvSpPr txBox="1"/>
          <p:nvPr/>
        </p:nvSpPr>
        <p:spPr>
          <a:xfrm>
            <a:off x="5156553" y="1788944"/>
            <a:ext cx="118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~7%</a:t>
            </a:r>
            <a:endParaRPr lang="en-SC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DE87F-3865-45E2-BCD1-8C4922C0DB09}"/>
              </a:ext>
            </a:extLst>
          </p:cNvPr>
          <p:cNvSpPr txBox="1"/>
          <p:nvPr/>
        </p:nvSpPr>
        <p:spPr>
          <a:xfrm>
            <a:off x="5047988" y="4836938"/>
            <a:ext cx="118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~19%</a:t>
            </a:r>
            <a:endParaRPr lang="en-SC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269D74-2DCE-4C89-8CB5-829CF1709683}"/>
              </a:ext>
            </a:extLst>
          </p:cNvPr>
          <p:cNvSpPr txBox="1"/>
          <p:nvPr/>
        </p:nvSpPr>
        <p:spPr>
          <a:xfrm>
            <a:off x="2141732" y="4836937"/>
            <a:ext cx="118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&lt;1%</a:t>
            </a:r>
            <a:endParaRPr lang="en-SC" dirty="0"/>
          </a:p>
        </p:txBody>
      </p:sp>
    </p:spTree>
    <p:extLst>
      <p:ext uri="{BB962C8B-B14F-4D97-AF65-F5344CB8AC3E}">
        <p14:creationId xmlns:p14="http://schemas.microsoft.com/office/powerpoint/2010/main" val="152687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0EFBA960-8A7D-41C2-95E5-1D2D95BA2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86" y="4678533"/>
            <a:ext cx="9037890" cy="2263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32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2"/>
              </a:buBlip>
              <a:defRPr sz="28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•"/>
              <a:defRPr sz="24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~50 000 releases in region 1, 2003–2005 (assuming model starts 1950)</a:t>
            </a:r>
          </a:p>
          <a:p>
            <a:r>
              <a:rPr lang="en-US" altLang="en-US" sz="2000" dirty="0"/>
              <a:t>~6 000 recoveries 2003–2012 </a:t>
            </a:r>
          </a:p>
          <a:p>
            <a:pPr lvl="1"/>
            <a:r>
              <a:rPr lang="en-US" altLang="en-US" sz="2000" dirty="0"/>
              <a:t>Mostly by </a:t>
            </a:r>
            <a:r>
              <a:rPr lang="en-US" sz="2000" dirty="0">
                <a:effectLst/>
              </a:rPr>
              <a:t>ps_1</a:t>
            </a:r>
            <a:r>
              <a:rPr lang="en-US" altLang="en-US" sz="2000" dirty="0"/>
              <a:t>, very few by ps_2, and ps_4</a:t>
            </a:r>
          </a:p>
          <a:p>
            <a:r>
              <a:rPr lang="en-US" altLang="en-US" sz="2000" dirty="0"/>
              <a:t>Tagging data needs to be analyzed / processed externally</a:t>
            </a:r>
          </a:p>
          <a:p>
            <a:pPr lvl="1"/>
            <a:r>
              <a:rPr lang="en-US" altLang="en-US" sz="2000" dirty="0"/>
              <a:t>tag loss, reporting rates, mixing, etc.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07F639E-07E4-43B6-A2C8-1A2063A70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80569" cy="4480569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46FB2EC-C31F-416F-BAC3-CE51FD5A5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35776" cy="45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2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>
            <a:extLst>
              <a:ext uri="{FF2B5EF4-FFF2-40B4-BE49-F238E27FC236}">
                <a16:creationId xmlns:a16="http://schemas.microsoft.com/office/drawing/2014/main" id="{57860110-6538-48DC-857B-77BE574E0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eaLnBrk="1" hangingPunct="1"/>
            <a:r>
              <a:rPr lang="en-GB" altLang="en-US" dirty="0"/>
              <a:t>Model Structure</a:t>
            </a:r>
          </a:p>
        </p:txBody>
      </p:sp>
      <p:sp>
        <p:nvSpPr>
          <p:cNvPr id="166919" name="Rectangle 1031">
            <a:extLst>
              <a:ext uri="{FF2B5EF4-FFF2-40B4-BE49-F238E27FC236}">
                <a16:creationId xmlns:a16="http://schemas.microsoft.com/office/drawing/2014/main" id="{86A4C58E-B357-467A-BE0A-83355AB92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7860" y="1140781"/>
            <a:ext cx="8747464" cy="4789502"/>
          </a:xfrm>
        </p:spPr>
        <p:txBody>
          <a:bodyPr/>
          <a:lstStyle/>
          <a:p>
            <a:pPr eaLnBrk="1" hangingPunct="1">
              <a:defRPr/>
            </a:pPr>
            <a:r>
              <a:rPr lang="en-GB" altLang="en-US" sz="2400" dirty="0">
                <a:effectLst/>
                <a:latin typeface="+mj-lt"/>
              </a:rPr>
              <a:t>Spatial SS3 models (3.30)</a:t>
            </a:r>
          </a:p>
          <a:p>
            <a:pPr eaLnBrk="1" hangingPunct="1">
              <a:defRPr/>
            </a:pPr>
            <a:r>
              <a:rPr lang="en-GB" altLang="en-US" sz="2400" dirty="0">
                <a:effectLst/>
                <a:latin typeface="+mj-lt"/>
              </a:rPr>
              <a:t>1-area model (IO) </a:t>
            </a:r>
          </a:p>
          <a:p>
            <a:pPr lvl="1" eaLnBrk="1" hangingPunct="1">
              <a:defRPr/>
            </a:pPr>
            <a:r>
              <a:rPr lang="en-GB" altLang="en-US" sz="2000" dirty="0">
                <a:effectLst/>
                <a:latin typeface="+mj-lt"/>
              </a:rPr>
              <a:t>A single abundance index (LL) and 7 fishery groups</a:t>
            </a:r>
          </a:p>
          <a:p>
            <a:pPr eaLnBrk="1" hangingPunct="1">
              <a:defRPr/>
            </a:pPr>
            <a:r>
              <a:rPr lang="en-GB" altLang="en-US" sz="2400" dirty="0">
                <a:effectLst/>
                <a:latin typeface="+mj-lt"/>
              </a:rPr>
              <a:t>4-area model (IO4)</a:t>
            </a:r>
          </a:p>
          <a:p>
            <a:pPr lvl="1" eaLnBrk="1" hangingPunct="1">
              <a:defRPr/>
            </a:pPr>
            <a:r>
              <a:rPr lang="en-US" sz="2000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Similar structure and parametrizations to the IO model </a:t>
            </a:r>
          </a:p>
          <a:p>
            <a:pPr lvl="1" eaLnBrk="1" hangingPunct="1">
              <a:defRPr/>
            </a:pPr>
            <a:r>
              <a:rPr lang="en-US" altLang="en-US" sz="2000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4 regional LL indices and 16 fleets</a:t>
            </a:r>
          </a:p>
          <a:p>
            <a:pPr lvl="1" eaLnBrk="1" hangingPunct="1">
              <a:defRPr/>
            </a:pPr>
            <a:r>
              <a:rPr lang="en-US" sz="2000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Regional recruitment and movement</a:t>
            </a:r>
            <a:endParaRPr lang="en-US" altLang="en-US" sz="2000" dirty="0">
              <a:effectLst/>
              <a:latin typeface="+mj-lt"/>
            </a:endParaRP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Tagging data included</a:t>
            </a:r>
          </a:p>
          <a:p>
            <a:pPr eaLnBrk="1" hangingPunct="1">
              <a:defRPr/>
            </a:pPr>
            <a:r>
              <a:rPr lang="en-NZ" altLang="en-US" sz="2000" dirty="0">
                <a:effectLst/>
              </a:rPr>
              <a:t>Model year 1 – 256 (1950 Q1 – 2013 Q4)</a:t>
            </a:r>
          </a:p>
          <a:p>
            <a:pPr lvl="1" eaLnBrk="1" hangingPunct="1">
              <a:defRPr/>
            </a:pPr>
            <a:r>
              <a:rPr lang="en-NZ" altLang="en-US" sz="1800" dirty="0">
                <a:effectLst/>
              </a:rPr>
              <a:t>Quarter-as-year in (4 recruitments in 12-month) </a:t>
            </a:r>
          </a:p>
          <a:p>
            <a:pPr eaLnBrk="1" hangingPunct="1">
              <a:defRPr/>
            </a:pPr>
            <a:r>
              <a:rPr lang="en-NZ" altLang="en-US" sz="2000" dirty="0">
                <a:effectLst/>
              </a:rPr>
              <a:t>28 age (quarterly) classes 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Fleet-as-Area approach also examined  </a:t>
            </a:r>
          </a:p>
        </p:txBody>
      </p:sp>
    </p:spTree>
    <p:extLst>
      <p:ext uri="{BB962C8B-B14F-4D97-AF65-F5344CB8AC3E}">
        <p14:creationId xmlns:p14="http://schemas.microsoft.com/office/powerpoint/2010/main" val="392465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>
            <a:extLst>
              <a:ext uri="{FF2B5EF4-FFF2-40B4-BE49-F238E27FC236}">
                <a16:creationId xmlns:a16="http://schemas.microsoft.com/office/drawing/2014/main" id="{57860110-6538-48DC-857B-77BE574E0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Model structure</a:t>
            </a:r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1031">
                <a:extLst>
                  <a:ext uri="{FF2B5EF4-FFF2-40B4-BE49-F238E27FC236}">
                    <a16:creationId xmlns:a16="http://schemas.microsoft.com/office/drawing/2014/main" id="{0EFBA960-8A7D-41C2-95E5-1D2D95BA2A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193" y="1143000"/>
                <a:ext cx="4356306" cy="54886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70000"/>
                  <a:buBlip>
                    <a:blip r:embed="rId2"/>
                  </a:buBlip>
                  <a:defRPr sz="3200" kern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50000"/>
                  <a:buBlip>
                    <a:blip r:embed="rId2"/>
                  </a:buBlip>
                  <a:defRPr sz="2800" kern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50000"/>
                  <a:buChar char="•"/>
                  <a:defRPr sz="2400" kern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NZ" altLang="en-US" sz="2000" dirty="0">
                    <a:effectLst/>
                  </a:rPr>
                  <a:t>BH stock-recruitment (h=0.8,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C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SC" sz="20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SC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NZ" altLang="en-US" sz="2000" dirty="0">
                    <a:effectLst/>
                  </a:rPr>
                  <a:t>=0.6)</a:t>
                </a:r>
              </a:p>
              <a:p>
                <a:pPr eaLnBrk="1" hangingPunct="1">
                  <a:defRPr/>
                </a:pPr>
                <a:r>
                  <a:rPr lang="en-NZ" altLang="en-US" sz="2000" dirty="0">
                    <a:effectLst/>
                  </a:rPr>
                  <a:t>Regional recruitment apportioning</a:t>
                </a:r>
              </a:p>
              <a:p>
                <a:pPr eaLnBrk="1" hangingPunct="1">
                  <a:defRPr/>
                </a:pPr>
                <a:r>
                  <a:rPr lang="en-NZ" altLang="en-US" sz="2000" dirty="0">
                    <a:effectLst/>
                  </a:rPr>
                  <a:t>Constant, reciprocal movement between adjacent regions (R1–R2, R1–R4, R3–R4)</a:t>
                </a:r>
              </a:p>
              <a:p>
                <a:pPr eaLnBrk="1" hangingPunct="1">
                  <a:defRPr/>
                </a:pPr>
                <a:r>
                  <a:rPr lang="en-NZ" altLang="en-US" sz="2000" dirty="0">
                    <a:effectLst/>
                  </a:rPr>
                  <a:t>Fixed growth, maturity and M, as provided</a:t>
                </a:r>
              </a:p>
              <a:p>
                <a:pPr eaLnBrk="1" hangingPunct="1">
                  <a:defRPr/>
                </a:pPr>
                <a:r>
                  <a:rPr lang="en-NZ" altLang="en-US" sz="2000" dirty="0">
                    <a:effectLst/>
                  </a:rPr>
                  <a:t>CPUE CV=0.2, ESS = 5 (or 20), Tag OD = 7 (or 20)</a:t>
                </a:r>
              </a:p>
              <a:p>
                <a:pPr eaLnBrk="1" hangingPunct="1">
                  <a:defRPr/>
                </a:pPr>
                <a:r>
                  <a:rPr lang="en-NZ" altLang="en-US" sz="2000" dirty="0">
                    <a:effectLst/>
                  </a:rPr>
                  <a:t>Shared q for CPUE </a:t>
                </a:r>
              </a:p>
              <a:p>
                <a:pPr eaLnBrk="1" hangingPunct="1">
                  <a:defRPr/>
                </a:pPr>
                <a:r>
                  <a:rPr lang="en-GB" altLang="en-US" sz="2000" dirty="0">
                    <a:effectLst/>
                  </a:rPr>
                  <a:t>All provided length comps were assigned </a:t>
                </a:r>
                <a:r>
                  <a:rPr lang="en-GB" altLang="en-US" sz="2000" dirty="0" err="1">
                    <a:effectLst/>
                  </a:rPr>
                  <a:t>N_samp</a:t>
                </a:r>
                <a:r>
                  <a:rPr lang="en-GB" altLang="en-US" sz="2000" dirty="0">
                    <a:effectLst/>
                  </a:rPr>
                  <a:t> = 5, and every sample was spikey, even for fleets with high catch</a:t>
                </a:r>
              </a:p>
              <a:p>
                <a:pPr eaLnBrk="1" hangingPunct="1">
                  <a:defRPr/>
                </a:pPr>
                <a:endParaRPr lang="en-NZ" altLang="en-US" sz="2000" dirty="0">
                  <a:effectLst/>
                </a:endParaRPr>
              </a:p>
              <a:p>
                <a:pPr marL="457200" lvl="1" indent="0" eaLnBrk="1" hangingPunct="1">
                  <a:buNone/>
                  <a:defRPr/>
                </a:pPr>
                <a:endParaRPr lang="en-US" altLang="en-US" sz="2000" dirty="0"/>
              </a:p>
            </p:txBody>
          </p:sp>
        </mc:Choice>
        <mc:Fallback>
          <p:sp>
            <p:nvSpPr>
              <p:cNvPr id="7" name="Rectangle 1031">
                <a:extLst>
                  <a:ext uri="{FF2B5EF4-FFF2-40B4-BE49-F238E27FC236}">
                    <a16:creationId xmlns:a16="http://schemas.microsoft.com/office/drawing/2014/main" id="{0EFBA960-8A7D-41C2-95E5-1D2D95BA2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193" y="1143000"/>
                <a:ext cx="4356306" cy="5488619"/>
              </a:xfrm>
              <a:prstGeom prst="rect">
                <a:avLst/>
              </a:prstGeom>
              <a:blipFill>
                <a:blip r:embed="rId3"/>
                <a:stretch>
                  <a:fillRect t="-556" r="-97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picture containing table&#10;&#10;Description automatically generated">
            <a:extLst>
              <a:ext uri="{FF2B5EF4-FFF2-40B4-BE49-F238E27FC236}">
                <a16:creationId xmlns:a16="http://schemas.microsoft.com/office/drawing/2014/main" id="{06957A7B-3767-2B0A-BE5F-31745FE80D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"/>
          <a:stretch/>
        </p:blipFill>
        <p:spPr>
          <a:xfrm>
            <a:off x="4435356" y="992595"/>
            <a:ext cx="4708644" cy="48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1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>
            <a:extLst>
              <a:ext uri="{FF2B5EF4-FFF2-40B4-BE49-F238E27FC236}">
                <a16:creationId xmlns:a16="http://schemas.microsoft.com/office/drawing/2014/main" id="{57860110-6538-48DC-857B-77BE574E0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eaLnBrk="1" hangingPunct="1"/>
            <a:r>
              <a:rPr lang="en-GB" altLang="en-US" dirty="0"/>
              <a:t>General conclusions for the study</a:t>
            </a:r>
          </a:p>
        </p:txBody>
      </p:sp>
      <p:sp>
        <p:nvSpPr>
          <p:cNvPr id="166919" name="Rectangle 1031">
            <a:extLst>
              <a:ext uri="{FF2B5EF4-FFF2-40B4-BE49-F238E27FC236}">
                <a16:creationId xmlns:a16="http://schemas.microsoft.com/office/drawing/2014/main" id="{86A4C58E-B357-467A-BE0A-83355AB92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309" y="1240654"/>
            <a:ext cx="8851038" cy="499147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400" dirty="0"/>
              <a:t>Observations fitted reasonably and no obvious unexplained patterns </a:t>
            </a:r>
          </a:p>
          <a:p>
            <a:pPr eaLnBrk="1" hangingPunct="1">
              <a:defRPr/>
            </a:pPr>
            <a:r>
              <a:rPr lang="en-US" altLang="zh-CN" sz="2400" dirty="0"/>
              <a:t>The spatial model better explains the differences in regional abundance trends</a:t>
            </a:r>
          </a:p>
          <a:p>
            <a:pPr eaLnBrk="1" hangingPunct="1">
              <a:defRPr/>
            </a:pPr>
            <a:r>
              <a:rPr lang="en-US" altLang="zh-CN" sz="2400" dirty="0"/>
              <a:t>Prior constraints on regional biomass distribution is important in the spatial model (i.e., a shared q on regional CPUE)</a:t>
            </a:r>
          </a:p>
          <a:p>
            <a:pPr eaLnBrk="1" hangingPunct="1">
              <a:defRPr/>
            </a:pPr>
            <a:r>
              <a:rPr lang="en-US" altLang="zh-CN" sz="2400" dirty="0"/>
              <a:t>The data appear not very informative on regional recruitment and migration; confounded/driven by model structure and biomass distribution constraint; spikey length comps</a:t>
            </a:r>
          </a:p>
          <a:p>
            <a:pPr eaLnBrk="1" hangingPunct="1">
              <a:defRPr/>
            </a:pPr>
            <a:r>
              <a:rPr lang="en-US" altLang="zh-CN" sz="2400" dirty="0"/>
              <a:t>Comparable SSB estimates between IO4 and IO model, if the tagging data is </a:t>
            </a:r>
            <a:r>
              <a:rPr lang="en-US" altLang="zh-CN" sz="2400" u="sng" dirty="0"/>
              <a:t>not</a:t>
            </a:r>
            <a:r>
              <a:rPr lang="en-US" altLang="zh-CN" sz="2400" dirty="0"/>
              <a:t> included</a:t>
            </a:r>
          </a:p>
          <a:p>
            <a:pPr marL="0" indent="0" eaLnBrk="1" hangingPunct="1">
              <a:buNone/>
              <a:defRPr/>
            </a:pPr>
            <a:endParaRPr lang="en-US" altLang="zh-CN" sz="2800" dirty="0"/>
          </a:p>
          <a:p>
            <a:pPr marL="0" indent="0" eaLnBrk="1" hangingPunct="1">
              <a:buNone/>
              <a:defRPr/>
            </a:pPr>
            <a:endParaRPr lang="en-US" altLang="en-US" sz="2400" dirty="0"/>
          </a:p>
          <a:p>
            <a:pPr eaLnBrk="1" hangingPunct="1">
              <a:defRPr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723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>
            <a:extLst>
              <a:ext uri="{FF2B5EF4-FFF2-40B4-BE49-F238E27FC236}">
                <a16:creationId xmlns:a16="http://schemas.microsoft.com/office/drawing/2014/main" id="{57860110-6538-48DC-857B-77BE574E0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eaLnBrk="1" hangingPunct="1"/>
            <a:r>
              <a:rPr lang="en-GB" altLang="en-US" dirty="0"/>
              <a:t>General issues</a:t>
            </a:r>
          </a:p>
        </p:txBody>
      </p:sp>
      <p:sp>
        <p:nvSpPr>
          <p:cNvPr id="166919" name="Rectangle 1031">
            <a:extLst>
              <a:ext uri="{FF2B5EF4-FFF2-40B4-BE49-F238E27FC236}">
                <a16:creationId xmlns:a16="http://schemas.microsoft.com/office/drawing/2014/main" id="{86A4C58E-B357-467A-BE0A-83355AB92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3879" y="1265070"/>
            <a:ext cx="8978284" cy="2587840"/>
          </a:xfrm>
        </p:spPr>
        <p:txBody>
          <a:bodyPr/>
          <a:lstStyle/>
          <a:p>
            <a:pPr eaLnBrk="1" hangingPunct="1">
              <a:defRPr/>
            </a:pPr>
            <a:r>
              <a:rPr lang="en-GB" altLang="en-US" sz="2400" dirty="0">
                <a:effectLst/>
                <a:latin typeface="+mj-lt"/>
              </a:rPr>
              <a:t>Differences in the estimation of the scaling parameter (R0)  and trends between spatial and non-spatial models</a:t>
            </a:r>
          </a:p>
          <a:p>
            <a:pPr eaLnBrk="1" hangingPunct="1">
              <a:defRPr/>
            </a:pPr>
            <a:r>
              <a:rPr lang="en-GB" altLang="en-US" sz="2400" dirty="0">
                <a:effectLst/>
                <a:latin typeface="+mj-lt"/>
              </a:rPr>
              <a:t>Abundance / biomass distribution amongst model regions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Estimation of movement and recruitment distribution 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Effects on the estimation of reference points </a:t>
            </a:r>
          </a:p>
          <a:p>
            <a:pPr eaLnBrk="1" hangingPunct="1">
              <a:defRPr/>
            </a:pPr>
            <a:r>
              <a:rPr lang="en-US" altLang="en-US" sz="2400" dirty="0">
                <a:effectLst/>
                <a:latin typeface="+mj-lt"/>
              </a:rPr>
              <a:t>Temporal structure: quarter-as-year vs. Year/Season </a:t>
            </a:r>
          </a:p>
          <a:p>
            <a:pPr marL="0" indent="0" eaLnBrk="1" hangingPunct="1">
              <a:buNone/>
              <a:defRPr/>
            </a:pPr>
            <a:endParaRPr lang="en-US" altLang="en-US" sz="24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2557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Designs\Topo.pot</Template>
  <TotalTime>28130</TotalTime>
  <Words>1350</Words>
  <Application>Microsoft Office PowerPoint</Application>
  <PresentationFormat>On-screen Show (4:3)</PresentationFormat>
  <Paragraphs>227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DengXian</vt:lpstr>
      <vt:lpstr>Times New Roman</vt:lpstr>
      <vt:lpstr>Default Design</vt:lpstr>
      <vt:lpstr>PowerPoint Presentation</vt:lpstr>
      <vt:lpstr>SS3 Area and Tag Capabilities</vt:lpstr>
      <vt:lpstr>4-region model fleet structure</vt:lpstr>
      <vt:lpstr>PowerPoint Presentation</vt:lpstr>
      <vt:lpstr>PowerPoint Presentation</vt:lpstr>
      <vt:lpstr>Model Structure</vt:lpstr>
      <vt:lpstr>Model structure</vt:lpstr>
      <vt:lpstr>General conclusions for the study</vt:lpstr>
      <vt:lpstr>General issues</vt:lpstr>
      <vt:lpstr>PowerPoint Presentation</vt:lpstr>
      <vt:lpstr>Models</vt:lpstr>
      <vt:lpstr>1-Area (IO) vs. 4-Area (IO4)</vt:lpstr>
      <vt:lpstr>PowerPoint Presentation</vt:lpstr>
      <vt:lpstr>1-Area (IO) </vt:lpstr>
      <vt:lpstr>ASPM analysis (IO)</vt:lpstr>
      <vt:lpstr>IO4 – CPUE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Diagnostic – mean length</vt:lpstr>
      <vt:lpstr>Summary</vt:lpstr>
    </vt:vector>
  </TitlesOfParts>
  <Company>NIWA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Fisheries Research</dc:title>
  <dc:creator>Alistair Dunn</dc:creator>
  <cp:lastModifiedBy>Richard.Methot</cp:lastModifiedBy>
  <cp:revision>1032</cp:revision>
  <dcterms:created xsi:type="dcterms:W3CDTF">2003-05-21T00:55:37Z</dcterms:created>
  <dcterms:modified xsi:type="dcterms:W3CDTF">2022-11-22T02:58:43Z</dcterms:modified>
</cp:coreProperties>
</file>